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30275213" cy="42803763"/>
  <p:notesSz cx="6858000" cy="9144000"/>
  <p:defaultTextStyle>
    <a:defPPr>
      <a:defRPr lang="nl-NL"/>
    </a:defPPr>
    <a:lvl1pPr marL="0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1pPr>
    <a:lvl2pPr marL="1727987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2pPr>
    <a:lvl3pPr marL="3455975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3pPr>
    <a:lvl4pPr marL="5183962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4pPr>
    <a:lvl5pPr marL="6911950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5pPr>
    <a:lvl6pPr marL="8639937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6pPr>
    <a:lvl7pPr marL="10367924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7pPr>
    <a:lvl8pPr marL="12095912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8pPr>
    <a:lvl9pPr marL="13823899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2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64C8"/>
    <a:srgbClr val="6F71B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1507" autoAdjust="0"/>
    <p:restoredTop sz="94660"/>
  </p:normalViewPr>
  <p:slideViewPr>
    <p:cSldViewPr snapToGrid="0" showGuides="1">
      <p:cViewPr varScale="1">
        <p:scale>
          <a:sx n="18" d="100"/>
          <a:sy n="18" d="100"/>
        </p:scale>
        <p:origin x="2976" y="54"/>
      </p:cViewPr>
      <p:guideLst>
        <p:guide orient="horz" pos="13482"/>
        <p:guide pos="9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 - 1 facul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79600" y="5163528"/>
            <a:ext cx="27919313" cy="2713264"/>
          </a:xfrm>
        </p:spPr>
        <p:txBody>
          <a:bodyPr anchor="t" anchorCtr="0">
            <a:normAutofit/>
          </a:bodyPr>
          <a:lstStyle>
            <a:lvl1pPr algn="l">
              <a:lnSpc>
                <a:spcPts val="10490"/>
              </a:lnSpc>
              <a:defRPr sz="10000" u="none" cap="all" baseline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+mj-lt"/>
              </a:defRPr>
            </a:lvl1pPr>
          </a:lstStyle>
          <a:p>
            <a:r>
              <a:rPr lang="nl-NL" dirty="0"/>
              <a:t>Klik om de postertitel in te typen (max. 2 regels)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79600" y="2362039"/>
            <a:ext cx="27919313" cy="1023150"/>
          </a:xfrm>
          <a:prstGeom prst="rect">
            <a:avLst/>
          </a:prstGeom>
        </p:spPr>
        <p:txBody>
          <a:bodyPr numCol="1" anchor="b" anchorCtr="0">
            <a:normAutofit/>
          </a:bodyPr>
          <a:lstStyle>
            <a:lvl1pPr marL="0" indent="0" algn="l">
              <a:lnSpc>
                <a:spcPts val="5960"/>
              </a:lnSpc>
              <a:buNone/>
              <a:defRPr sz="5000" b="0" u="none" cap="all" baseline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UGent Panno Text Medium" panose="02000606040000040003" pitchFamily="2" charset="0"/>
              </a:defRPr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nl-NL" dirty="0"/>
              <a:t>Klik om het projectnummer en de projectnaam in te typen</a:t>
            </a:r>
            <a:endParaRPr lang="en-US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1479600" y="3598606"/>
            <a:ext cx="27919313" cy="1403207"/>
          </a:xfrm>
          <a:prstGeom prst="rect">
            <a:avLst/>
          </a:prstGeom>
        </p:spPr>
        <p:txBody>
          <a:bodyPr numCol="1">
            <a:normAutofit/>
          </a:bodyPr>
          <a:lstStyle>
            <a:lvl1pPr marL="0" indent="0">
              <a:lnSpc>
                <a:spcPts val="4470"/>
              </a:lnSpc>
              <a:buNone/>
              <a:defRPr sz="5000" baseline="0">
                <a:solidFill>
                  <a:schemeClr val="tx1"/>
                </a:solidFill>
                <a:latin typeface="UGent Panno Text SemiBold" panose="02000706040000040003" pitchFamily="2" charset="0"/>
              </a:defRPr>
            </a:lvl1pPr>
          </a:lstStyle>
          <a:p>
            <a:pPr lvl="0"/>
            <a:r>
              <a:rPr lang="nl-NL" dirty="0"/>
              <a:t>Klik om de auteurs in te typen / Op de tweede lijn begeleiders en promotoren 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5" hasCustomPrompt="1"/>
          </p:nvPr>
        </p:nvSpPr>
        <p:spPr>
          <a:xfrm>
            <a:off x="1511300" y="8553600"/>
            <a:ext cx="27887613" cy="3042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NL" dirty="0"/>
              <a:t>Klik om de introtekst in te typen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6" hasCustomPrompt="1"/>
          </p:nvPr>
        </p:nvSpPr>
        <p:spPr>
          <a:xfrm>
            <a:off x="20793075" y="34509075"/>
            <a:ext cx="8348925" cy="4190925"/>
          </a:xfrm>
          <a:prstGeom prst="rect">
            <a:avLst/>
          </a:prstGeom>
          <a:solidFill>
            <a:srgbClr val="1E64C8"/>
          </a:solidFill>
        </p:spPr>
        <p:txBody>
          <a:bodyPr tIns="46800" bIns="46800" numCol="1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tabLst>
                <a:tab pos="812800" algn="l"/>
              </a:tabLst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Klik om contact en e-mail in te voegen</a:t>
            </a:r>
          </a:p>
        </p:txBody>
      </p:sp>
      <p:sp>
        <p:nvSpPr>
          <p:cNvPr id="7" name="Tijdelijke aanduiding voor afbeelding 5"/>
          <p:cNvSpPr>
            <a:spLocks noGrp="1"/>
          </p:cNvSpPr>
          <p:nvPr>
            <p:ph type="pic" sz="quarter" idx="17" hasCustomPrompt="1"/>
          </p:nvPr>
        </p:nvSpPr>
        <p:spPr>
          <a:xfrm>
            <a:off x="1518848" y="11350171"/>
            <a:ext cx="18255600" cy="9270000"/>
          </a:xfrm>
          <a:prstGeom prst="rect">
            <a:avLst/>
          </a:prstGeom>
        </p:spPr>
        <p:txBody>
          <a:bodyPr numCol="1"/>
          <a:lstStyle>
            <a:lvl1pPr algn="ctr">
              <a:lnSpc>
                <a:spcPct val="100000"/>
              </a:lnSpc>
              <a:defRPr b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/>
              <a:t>Klik op het pictogram om een afbeelding in te voegen. </a:t>
            </a:r>
            <a:br>
              <a:rPr lang="nl-NL"/>
            </a:br>
            <a:r>
              <a:rPr lang="nl-NL"/>
              <a:t>Verplaats daarna de afbeelding naar de gewenste positie en zet witregels achter de afbeelding.</a:t>
            </a:r>
            <a:br>
              <a:rPr lang="nl-NL"/>
            </a:br>
            <a:r>
              <a:rPr lang="nl-NL"/>
              <a:t>Met de functie ‘Bijsnijden’ kunt u de foto in het afbeeldingsvenster schalen en verschuiven.</a:t>
            </a:r>
          </a:p>
        </p:txBody>
      </p:sp>
      <p:sp>
        <p:nvSpPr>
          <p:cNvPr id="9" name="Tijdelijke aanduiding voor afbeelding 5"/>
          <p:cNvSpPr>
            <a:spLocks noGrp="1"/>
          </p:cNvSpPr>
          <p:nvPr>
            <p:ph type="pic" sz="quarter" idx="18" hasCustomPrompt="1"/>
          </p:nvPr>
        </p:nvSpPr>
        <p:spPr>
          <a:xfrm>
            <a:off x="11073600" y="25200000"/>
            <a:ext cx="8730000" cy="9090000"/>
          </a:xfrm>
          <a:prstGeom prst="rect">
            <a:avLst/>
          </a:prstGeom>
        </p:spPr>
        <p:txBody>
          <a:bodyPr numCol="1"/>
          <a:lstStyle>
            <a:lvl1pPr algn="ctr">
              <a:lnSpc>
                <a:spcPct val="100000"/>
              </a:lnSpc>
              <a:defRPr b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/>
              <a:t>Klik op het pictogram om een afbeelding in te voegen. </a:t>
            </a:r>
            <a:br>
              <a:rPr lang="nl-NL"/>
            </a:br>
            <a:r>
              <a:rPr lang="nl-NL"/>
              <a:t>Verplaats daarna de afbeelding naar de gewenste positie en zet witregels achter de afbeelding.</a:t>
            </a:r>
            <a:br>
              <a:rPr lang="nl-NL"/>
            </a:br>
            <a:r>
              <a:rPr lang="nl-NL"/>
              <a:t>Met de functie ‘Bijsnijden’ kunt u de foto in het afbeeldingsvenster schalen en verschuiven.</a:t>
            </a:r>
          </a:p>
        </p:txBody>
      </p:sp>
    </p:spTree>
    <p:extLst>
      <p:ext uri="{BB962C8B-B14F-4D97-AF65-F5344CB8AC3E}">
        <p14:creationId xmlns:p14="http://schemas.microsoft.com/office/powerpoint/2010/main" val="1239716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/>
          <p:cNvSpPr/>
          <p:nvPr/>
        </p:nvSpPr>
        <p:spPr>
          <a:xfrm>
            <a:off x="759968" y="2225040"/>
            <a:ext cx="29520000" cy="37512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200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9600" y="5186746"/>
            <a:ext cx="28004399" cy="25978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2000" y="8553449"/>
            <a:ext cx="28014843" cy="30427349"/>
          </a:xfrm>
          <a:custGeom>
            <a:avLst/>
            <a:gdLst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8008000 w 28008000"/>
              <a:gd name="connsiteY2" fmla="*/ 32159600 h 32159600"/>
              <a:gd name="connsiteX3" fmla="*/ 0 w 28008000"/>
              <a:gd name="connsiteY3" fmla="*/ 32159600 h 32159600"/>
              <a:gd name="connsiteX4" fmla="*/ 0 w 28008000"/>
              <a:gd name="connsiteY4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28008000 w 28008000"/>
              <a:gd name="connsiteY3" fmla="*/ 32159600 h 32159600"/>
              <a:gd name="connsiteX4" fmla="*/ 0 w 28008000"/>
              <a:gd name="connsiteY4" fmla="*/ 32159600 h 32159600"/>
              <a:gd name="connsiteX5" fmla="*/ 0 w 28008000"/>
              <a:gd name="connsiteY5" fmla="*/ 0 h 32159600"/>
              <a:gd name="connsiteX0" fmla="*/ 0 w 28008000"/>
              <a:gd name="connsiteY0" fmla="*/ 0 h 32163508"/>
              <a:gd name="connsiteX1" fmla="*/ 28008000 w 28008000"/>
              <a:gd name="connsiteY1" fmla="*/ 0 h 32163508"/>
              <a:gd name="connsiteX2" fmla="*/ 27994985 w 28008000"/>
              <a:gd name="connsiteY2" fmla="*/ 28013538 h 32163508"/>
              <a:gd name="connsiteX3" fmla="*/ 28008000 w 28008000"/>
              <a:gd name="connsiteY3" fmla="*/ 32159600 h 32163508"/>
              <a:gd name="connsiteX4" fmla="*/ 18850985 w 28008000"/>
              <a:gd name="connsiteY4" fmla="*/ 32163508 h 32163508"/>
              <a:gd name="connsiteX5" fmla="*/ 0 w 28008000"/>
              <a:gd name="connsiteY5" fmla="*/ 32159600 h 32163508"/>
              <a:gd name="connsiteX6" fmla="*/ 0 w 28008000"/>
              <a:gd name="connsiteY6" fmla="*/ 0 h 32163508"/>
              <a:gd name="connsiteX0" fmla="*/ 0 w 28008000"/>
              <a:gd name="connsiteY0" fmla="*/ 0 h 32163508"/>
              <a:gd name="connsiteX1" fmla="*/ 28008000 w 28008000"/>
              <a:gd name="connsiteY1" fmla="*/ 0 h 32163508"/>
              <a:gd name="connsiteX2" fmla="*/ 27994985 w 28008000"/>
              <a:gd name="connsiteY2" fmla="*/ 28013538 h 32163508"/>
              <a:gd name="connsiteX3" fmla="*/ 18934338 w 28008000"/>
              <a:gd name="connsiteY3" fmla="*/ 28115139 h 32163508"/>
              <a:gd name="connsiteX4" fmla="*/ 18850985 w 28008000"/>
              <a:gd name="connsiteY4" fmla="*/ 32163508 h 32163508"/>
              <a:gd name="connsiteX5" fmla="*/ 0 w 28008000"/>
              <a:gd name="connsiteY5" fmla="*/ 32159600 h 32163508"/>
              <a:gd name="connsiteX6" fmla="*/ 0 w 28008000"/>
              <a:gd name="connsiteY6" fmla="*/ 0 h 32163508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009632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7597035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14843"/>
              <a:gd name="connsiteY0" fmla="*/ 0 h 32159600"/>
              <a:gd name="connsiteX1" fmla="*/ 28008000 w 28014843"/>
              <a:gd name="connsiteY1" fmla="*/ 0 h 32159600"/>
              <a:gd name="connsiteX2" fmla="*/ 28014034 w 28014843"/>
              <a:gd name="connsiteY2" fmla="*/ 27563431 h 32159600"/>
              <a:gd name="connsiteX3" fmla="*/ 18934338 w 28014843"/>
              <a:gd name="connsiteY3" fmla="*/ 27597035 h 32159600"/>
              <a:gd name="connsiteX4" fmla="*/ 18921322 w 28014843"/>
              <a:gd name="connsiteY4" fmla="*/ 32128339 h 32159600"/>
              <a:gd name="connsiteX5" fmla="*/ 0 w 28014843"/>
              <a:gd name="connsiteY5" fmla="*/ 32159600 h 32159600"/>
              <a:gd name="connsiteX6" fmla="*/ 0 w 28014843"/>
              <a:gd name="connsiteY6" fmla="*/ 0 h 32159600"/>
              <a:gd name="connsiteX0" fmla="*/ 0 w 28014843"/>
              <a:gd name="connsiteY0" fmla="*/ 0 h 32159600"/>
              <a:gd name="connsiteX1" fmla="*/ 28008000 w 28014843"/>
              <a:gd name="connsiteY1" fmla="*/ 0 h 32159600"/>
              <a:gd name="connsiteX2" fmla="*/ 28014034 w 28014843"/>
              <a:gd name="connsiteY2" fmla="*/ 27563431 h 32159600"/>
              <a:gd name="connsiteX3" fmla="*/ 18953388 w 28014843"/>
              <a:gd name="connsiteY3" fmla="*/ 27578281 h 32159600"/>
              <a:gd name="connsiteX4" fmla="*/ 18921322 w 28014843"/>
              <a:gd name="connsiteY4" fmla="*/ 32128339 h 32159600"/>
              <a:gd name="connsiteX5" fmla="*/ 0 w 28014843"/>
              <a:gd name="connsiteY5" fmla="*/ 32159600 h 32159600"/>
              <a:gd name="connsiteX6" fmla="*/ 0 w 28014843"/>
              <a:gd name="connsiteY6" fmla="*/ 0 h 32159600"/>
              <a:gd name="connsiteX0" fmla="*/ 0 w 28014843"/>
              <a:gd name="connsiteY0" fmla="*/ 0 h 32159600"/>
              <a:gd name="connsiteX1" fmla="*/ 28008000 w 28014843"/>
              <a:gd name="connsiteY1" fmla="*/ 0 h 32159600"/>
              <a:gd name="connsiteX2" fmla="*/ 28014034 w 28014843"/>
              <a:gd name="connsiteY2" fmla="*/ 27563431 h 32159600"/>
              <a:gd name="connsiteX3" fmla="*/ 18915288 w 28014843"/>
              <a:gd name="connsiteY3" fmla="*/ 27578281 h 32159600"/>
              <a:gd name="connsiteX4" fmla="*/ 18921322 w 28014843"/>
              <a:gd name="connsiteY4" fmla="*/ 32128339 h 32159600"/>
              <a:gd name="connsiteX5" fmla="*/ 0 w 28014843"/>
              <a:gd name="connsiteY5" fmla="*/ 32159600 h 32159600"/>
              <a:gd name="connsiteX6" fmla="*/ 0 w 28014843"/>
              <a:gd name="connsiteY6" fmla="*/ 0 h 3215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14843" h="32159600">
                <a:moveTo>
                  <a:pt x="0" y="0"/>
                </a:moveTo>
                <a:lnTo>
                  <a:pt x="28008000" y="0"/>
                </a:lnTo>
                <a:cubicBezTo>
                  <a:pt x="28003662" y="9337846"/>
                  <a:pt x="28018372" y="18225585"/>
                  <a:pt x="28014034" y="27563431"/>
                </a:cubicBezTo>
                <a:lnTo>
                  <a:pt x="18915288" y="27578281"/>
                </a:lnTo>
                <a:cubicBezTo>
                  <a:pt x="18910949" y="28916014"/>
                  <a:pt x="18925661" y="30790606"/>
                  <a:pt x="18921322" y="32128339"/>
                </a:cubicBezTo>
                <a:lnTo>
                  <a:pt x="0" y="32159600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91440" tIns="0" rIns="91440" bIns="90000" numCol="3" spcCol="72000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7" name="Logo NL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26" y="40363860"/>
            <a:ext cx="2231307" cy="1704609"/>
          </a:xfrm>
          <a:prstGeom prst="rect">
            <a:avLst/>
          </a:prstGeom>
        </p:spPr>
      </p:pic>
      <p:pic>
        <p:nvPicPr>
          <p:cNvPr id="8" name="Logo Position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" y="39779570"/>
            <a:ext cx="3785624" cy="3026670"/>
          </a:xfrm>
          <a:prstGeom prst="rect">
            <a:avLst/>
          </a:prstGeom>
        </p:spPr>
      </p:pic>
      <p:sp>
        <p:nvSpPr>
          <p:cNvPr id="9" name="Tekstvak 8"/>
          <p:cNvSpPr txBox="1">
            <a:spLocks/>
          </p:cNvSpPr>
          <p:nvPr/>
        </p:nvSpPr>
        <p:spPr>
          <a:xfrm>
            <a:off x="20527200" y="34286400"/>
            <a:ext cx="8989200" cy="4694400"/>
          </a:xfrm>
          <a:prstGeom prst="rect">
            <a:avLst/>
          </a:prstGeom>
          <a:solidFill>
            <a:srgbClr val="1E64C8"/>
          </a:solidFill>
        </p:spPr>
        <p:txBody>
          <a:bodyPr wrap="square" lIns="360000" tIns="360000" rIns="360000" bIns="360000" rtlCol="0">
            <a:noAutofit/>
          </a:bodyPr>
          <a:lstStyle/>
          <a:p>
            <a:pPr defTabSz="3600000">
              <a:lnSpc>
                <a:spcPts val="2800"/>
              </a:lnSpc>
              <a:tabLst>
                <a:tab pos="358775" algn="l"/>
              </a:tabLst>
            </a:pPr>
            <a:r>
              <a:rPr lang="nl-NL" sz="3000">
                <a:solidFill>
                  <a:schemeClr val="bg1"/>
                </a:solidFill>
                <a:latin typeface="+mj-lt"/>
              </a:rPr>
              <a:t>	</a:t>
            </a:r>
          </a:p>
        </p:txBody>
      </p:sp>
      <p:sp>
        <p:nvSpPr>
          <p:cNvPr id="6" name="Colophon Position" hidden="1"/>
          <p:cNvSpPr/>
          <p:nvPr/>
        </p:nvSpPr>
        <p:spPr>
          <a:xfrm>
            <a:off x="20426400" y="6803999"/>
            <a:ext cx="9090000" cy="280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Subtitle, Authors Position" hidden="1"/>
          <p:cNvSpPr/>
          <p:nvPr/>
        </p:nvSpPr>
        <p:spPr>
          <a:xfrm>
            <a:off x="1512000" y="3384000"/>
            <a:ext cx="28008000" cy="88103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itle Position" hidden="1"/>
          <p:cNvSpPr/>
          <p:nvPr/>
        </p:nvSpPr>
        <p:spPr>
          <a:xfrm>
            <a:off x="1512000" y="6264000"/>
            <a:ext cx="28008000" cy="244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Faculty Logo Position" hidden="1"/>
          <p:cNvSpPr/>
          <p:nvPr/>
        </p:nvSpPr>
        <p:spPr>
          <a:xfrm>
            <a:off x="1512000" y="756000"/>
            <a:ext cx="28008000" cy="75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27997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67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3027487" rtl="0" eaLnBrk="1" latinLnBrk="0" hangingPunct="1">
        <a:lnSpc>
          <a:spcPts val="10490"/>
        </a:lnSpc>
        <a:spcBef>
          <a:spcPct val="0"/>
        </a:spcBef>
        <a:buNone/>
        <a:defRPr sz="10000" u="none" kern="1200" cap="all" baseline="0">
          <a:solidFill>
            <a:srgbClr val="1E64C8"/>
          </a:solidFill>
          <a:latin typeface="+mj-lt"/>
          <a:ea typeface="+mj-ea"/>
          <a:cs typeface="+mj-cs"/>
        </a:defRPr>
      </a:lvl1pPr>
    </p:titleStyle>
    <p:bodyStyle>
      <a:lvl1pPr marL="0" indent="0" algn="l" defTabSz="3027487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3800" b="1" kern="1200">
          <a:solidFill>
            <a:srgbClr val="1E64C8"/>
          </a:solidFill>
          <a:latin typeface="+mj-lt"/>
          <a:ea typeface="+mn-ea"/>
          <a:cs typeface="+mn-cs"/>
        </a:defRPr>
      </a:lvl1pPr>
      <a:lvl2pPr marL="0" indent="0" algn="l" defTabSz="302748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0" indent="0" algn="l" defTabSz="302748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3027487" rtl="0" eaLnBrk="1" latinLnBrk="0" hangingPunct="1">
        <a:lnSpc>
          <a:spcPct val="100000"/>
        </a:lnSpc>
        <a:spcBef>
          <a:spcPts val="0"/>
        </a:spcBef>
        <a:buFont typeface="UGent Panno Text SemiBold" panose="02000706040000040003" pitchFamily="2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360000" algn="l" defTabSz="3027487" rtl="0" eaLnBrk="1" latinLnBrk="0" hangingPunct="1">
        <a:lnSpc>
          <a:spcPct val="100000"/>
        </a:lnSpc>
        <a:spcBef>
          <a:spcPts val="0"/>
        </a:spcBef>
        <a:buFont typeface="UGent Panno Text SemiBold" panose="02000706040000040003" pitchFamily="2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image" Target="../media/image4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5" Type="http://schemas.microsoft.com/office/2007/relationships/hdphoto" Target="../media/hdphoto3.wdp"/><Relationship Id="rId10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Voorraadbeheer in magazijnen door drones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BC10 Voorraadbeheer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nl-NL" dirty="0"/>
              <a:t>Xavier Claerhoudt, Bram De Smet, Robbe De Vilder &amp; Garben Tanghe</a:t>
            </a:r>
          </a:p>
          <a:p>
            <a:r>
              <a:rPr lang="nl-NL" dirty="0"/>
              <a:t>Prof. D. Colle, Prof. E. De Poorter, Prof. M. Pickavet, Ir. J. Rossey, Ir. P. Stroobant &amp; Ir. J. Vanhie-Van Gerwen</a:t>
            </a:r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6"/>
          </p:nvPr>
        </p:nvSpPr>
        <p:spPr>
          <a:xfrm>
            <a:off x="20793075" y="34509075"/>
            <a:ext cx="8348925" cy="4190925"/>
          </a:xfrm>
        </p:spPr>
        <p:txBody>
          <a:bodyPr>
            <a:normAutofit fontScale="92500" lnSpcReduction="20000"/>
          </a:bodyPr>
          <a:lstStyle/>
          <a:p>
            <a:r>
              <a:rPr lang="nl-NL" b="1" dirty="0"/>
              <a:t>Dit project werd uitgevoerd in het kader van het vakoverschrijdend projectvak in de computerwetenschappen</a:t>
            </a:r>
          </a:p>
          <a:p>
            <a:endParaRPr lang="nl-NL"/>
          </a:p>
          <a:p>
            <a:r>
              <a:rPr lang="nl-NL"/>
              <a:t>github</a:t>
            </a:r>
            <a:r>
              <a:rPr lang="nl-NL" dirty="0"/>
              <a:t>.ugent.be/gartangh/VOP_Voorraadbeheer</a:t>
            </a:r>
          </a:p>
          <a:p>
            <a:endParaRPr lang="nl-NL" dirty="0"/>
          </a:p>
          <a:p>
            <a:r>
              <a:rPr lang="nl-NL" dirty="0"/>
              <a:t>	Universiteit Gent</a:t>
            </a:r>
            <a:br>
              <a:rPr lang="nl-NL" dirty="0"/>
            </a:br>
            <a:endParaRPr lang="nl-NL" dirty="0"/>
          </a:p>
          <a:p>
            <a:r>
              <a:rPr lang="nl-NL" dirty="0"/>
              <a:t>	@</a:t>
            </a:r>
            <a:r>
              <a:rPr lang="nl-NL" dirty="0" err="1"/>
              <a:t>ugent</a:t>
            </a:r>
            <a:br>
              <a:rPr lang="nl-NL" dirty="0"/>
            </a:br>
            <a:endParaRPr lang="nl-NL" dirty="0"/>
          </a:p>
          <a:p>
            <a:r>
              <a:rPr lang="nl-NL" dirty="0"/>
              <a:t>	</a:t>
            </a:r>
            <a:r>
              <a:rPr lang="nl-NL" dirty="0" err="1"/>
              <a:t>Ghent</a:t>
            </a:r>
            <a:r>
              <a:rPr lang="nl-NL" dirty="0"/>
              <a:t> University</a:t>
            </a:r>
          </a:p>
        </p:txBody>
      </p:sp>
      <p:pic>
        <p:nvPicPr>
          <p:cNvPr id="14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650" y="36545311"/>
            <a:ext cx="460800" cy="550956"/>
          </a:xfrm>
          <a:prstGeom prst="rect">
            <a:avLst/>
          </a:prstGeom>
        </p:spPr>
      </p:pic>
      <p:pic>
        <p:nvPicPr>
          <p:cNvPr id="1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650" y="37298167"/>
            <a:ext cx="460800" cy="586017"/>
          </a:xfrm>
          <a:prstGeom prst="rect">
            <a:avLst/>
          </a:prstGeom>
        </p:spPr>
      </p:pic>
      <p:pic>
        <p:nvPicPr>
          <p:cNvPr id="16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650" y="38157187"/>
            <a:ext cx="460800" cy="460800"/>
          </a:xfrm>
          <a:prstGeom prst="rect">
            <a:avLst/>
          </a:prstGeom>
        </p:spPr>
      </p:pic>
      <p:pic>
        <p:nvPicPr>
          <p:cNvPr id="18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D24B42D2-4FC2-0C49-AE68-C2A908040D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10229966" y="21490944"/>
            <a:ext cx="5755798" cy="4109205"/>
          </a:xfrm>
          <a:prstGeom prst="rect">
            <a:avLst/>
          </a:prstGeom>
        </p:spPr>
      </p:pic>
      <p:pic>
        <p:nvPicPr>
          <p:cNvPr id="19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9C341008-9BC5-0F4F-9053-0AE37E6F8C7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81" r="-1022" b="17903"/>
          <a:stretch/>
        </p:blipFill>
        <p:spPr>
          <a:xfrm>
            <a:off x="8764136" y="28401589"/>
            <a:ext cx="6946801" cy="3941350"/>
          </a:xfrm>
          <a:prstGeom prst="rect">
            <a:avLst/>
          </a:prstGeom>
        </p:spPr>
      </p:pic>
      <p:pic>
        <p:nvPicPr>
          <p:cNvPr id="23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154E1F04-92A6-5D4F-A40A-D997D65AFD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1308960" y="25516987"/>
            <a:ext cx="3748865" cy="2676405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4B6B53AD-F056-4641-A9C5-5D1A40A139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8880" y="14395952"/>
            <a:ext cx="7204431" cy="4616490"/>
          </a:xfrm>
          <a:prstGeom prst="rect">
            <a:avLst/>
          </a:prstGeom>
        </p:spPr>
      </p:pic>
      <p:pic>
        <p:nvPicPr>
          <p:cNvPr id="25" name="Picture 48" descr="A close up of a computer&#10;&#10;Description generated with very high confidence">
            <a:extLst>
              <a:ext uri="{FF2B5EF4-FFF2-40B4-BE49-F238E27FC236}">
                <a16:creationId xmlns:a16="http://schemas.microsoft.com/office/drawing/2014/main" id="{72D1A371-B280-ED49-AD2E-94957B9D33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981" b="96890" l="4320" r="95680">
                        <a14:foregroundMark x1="9120" y1="39713" x2="9120" y2="39713"/>
                        <a14:foregroundMark x1="10400" y1="67225" x2="4320" y2="40670"/>
                        <a14:foregroundMark x1="4320" y1="40670" x2="10560" y2="30383"/>
                        <a14:foregroundMark x1="10560" y1="30383" x2="16160" y2="28469"/>
                        <a14:foregroundMark x1="81280" y1="97129" x2="79040" y2="97129"/>
                        <a14:foregroundMark x1="81760" y1="6220" x2="81760" y2="6220"/>
                        <a14:foregroundMark x1="53920" y1="7416" x2="53920" y2="7416"/>
                        <a14:foregroundMark x1="44960" y1="7656" x2="44960" y2="7656"/>
                        <a14:foregroundMark x1="40160" y1="12440" x2="48640" y2="9091"/>
                        <a14:foregroundMark x1="48640" y1="9091" x2="48800" y2="9091"/>
                        <a14:foregroundMark x1="63680" y1="8612" x2="85440" y2="4545"/>
                        <a14:foregroundMark x1="85440" y1="4545" x2="91680" y2="15550"/>
                        <a14:foregroundMark x1="91680" y1="15550" x2="95040" y2="88278"/>
                        <a14:foregroundMark x1="96480" y1="3110" x2="99360" y2="26794"/>
                        <a14:foregroundMark x1="99360" y1="26794" x2="95680" y2="85407"/>
                        <a14:foregroundMark x1="95680" y1="85407" x2="85760" y2="82775"/>
                        <a14:foregroundMark x1="85760" y1="82775" x2="85120" y2="67464"/>
                        <a14:foregroundMark x1="85120" y1="67464" x2="93600" y2="21770"/>
                        <a14:foregroundMark x1="93600" y1="21770" x2="89280" y2="10526"/>
                        <a14:foregroundMark x1="89280" y1="10526" x2="89280" y2="1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9862" y="20802151"/>
            <a:ext cx="8171285" cy="5478920"/>
          </a:xfrm>
          <a:prstGeom prst="rect">
            <a:avLst/>
          </a:prstGeom>
        </p:spPr>
      </p:pic>
      <p:cxnSp>
        <p:nvCxnSpPr>
          <p:cNvPr id="29" name="Straight Connector 58">
            <a:extLst>
              <a:ext uri="{FF2B5EF4-FFF2-40B4-BE49-F238E27FC236}">
                <a16:creationId xmlns:a16="http://schemas.microsoft.com/office/drawing/2014/main" id="{442DB2BA-BFFD-4049-B1F6-56FB65B007AC}"/>
              </a:ext>
            </a:extLst>
          </p:cNvPr>
          <p:cNvCxnSpPr>
            <a:cxnSpLocks/>
          </p:cNvCxnSpPr>
          <p:nvPr/>
        </p:nvCxnSpPr>
        <p:spPr>
          <a:xfrm>
            <a:off x="6718119" y="24313545"/>
            <a:ext cx="2877712" cy="0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Rechthoek 53">
            <a:extLst>
              <a:ext uri="{FF2B5EF4-FFF2-40B4-BE49-F238E27FC236}">
                <a16:creationId xmlns:a16="http://schemas.microsoft.com/office/drawing/2014/main" id="{6FEC1000-62FB-C944-84B0-85EA97197D99}"/>
              </a:ext>
            </a:extLst>
          </p:cNvPr>
          <p:cNvSpPr/>
          <p:nvPr/>
        </p:nvSpPr>
        <p:spPr>
          <a:xfrm>
            <a:off x="19388322" y="14428007"/>
            <a:ext cx="4048255" cy="1551100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Visualisatie in Unity</a:t>
            </a:r>
          </a:p>
        </p:txBody>
      </p:sp>
      <p:sp>
        <p:nvSpPr>
          <p:cNvPr id="55" name="Rechthoek 54">
            <a:extLst>
              <a:ext uri="{FF2B5EF4-FFF2-40B4-BE49-F238E27FC236}">
                <a16:creationId xmlns:a16="http://schemas.microsoft.com/office/drawing/2014/main" id="{22A32362-2B48-0D48-A54D-29C39D688964}"/>
              </a:ext>
            </a:extLst>
          </p:cNvPr>
          <p:cNvSpPr/>
          <p:nvPr/>
        </p:nvSpPr>
        <p:spPr>
          <a:xfrm>
            <a:off x="6004427" y="19860552"/>
            <a:ext cx="4305095" cy="2034849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Lokalisatie via ultra- wideband (UWB)</a:t>
            </a:r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1AF7F62E-E39C-3041-8AFA-7766706C2440}"/>
              </a:ext>
            </a:extLst>
          </p:cNvPr>
          <p:cNvSpPr/>
          <p:nvPr/>
        </p:nvSpPr>
        <p:spPr>
          <a:xfrm>
            <a:off x="25047862" y="22021154"/>
            <a:ext cx="4094138" cy="3919476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Mosquitto server voor communicatie tussen verschillende onderdelen</a:t>
            </a:r>
          </a:p>
        </p:txBody>
      </p:sp>
      <p:pic>
        <p:nvPicPr>
          <p:cNvPr id="64" name="Afbeelding 63">
            <a:extLst>
              <a:ext uri="{FF2B5EF4-FFF2-40B4-BE49-F238E27FC236}">
                <a16:creationId xmlns:a16="http://schemas.microsoft.com/office/drawing/2014/main" id="{D3A548C8-2C04-C041-839C-79F402F5E4A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4" t="3236" r="11276" b="56230"/>
          <a:stretch/>
        </p:blipFill>
        <p:spPr>
          <a:xfrm>
            <a:off x="11379078" y="8535628"/>
            <a:ext cx="7683807" cy="5562295"/>
          </a:xfrm>
          <a:prstGeom prst="rect">
            <a:avLst/>
          </a:prstGeom>
        </p:spPr>
      </p:pic>
      <p:pic>
        <p:nvPicPr>
          <p:cNvPr id="66" name="Afbeelding 65">
            <a:extLst>
              <a:ext uri="{FF2B5EF4-FFF2-40B4-BE49-F238E27FC236}">
                <a16:creationId xmlns:a16="http://schemas.microsoft.com/office/drawing/2014/main" id="{A81C4BB1-EA1D-F84B-851E-73BDA55542F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r="774"/>
          <a:stretch/>
        </p:blipFill>
        <p:spPr>
          <a:xfrm>
            <a:off x="1511299" y="8541568"/>
            <a:ext cx="9854673" cy="5544323"/>
          </a:xfrm>
          <a:prstGeom prst="rect">
            <a:avLst/>
          </a:prstGeom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540BC4FA-6FC2-A849-AC1B-481FDC1D08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6" b="5169"/>
          <a:stretch/>
        </p:blipFill>
        <p:spPr bwMode="auto">
          <a:xfrm>
            <a:off x="19062886" y="8553600"/>
            <a:ext cx="9816077" cy="5544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Content Placeholder 5" descr="A picture containing black, cat, rowel&#10;&#10;Description generated with very high confidence">
            <a:extLst>
              <a:ext uri="{FF2B5EF4-FFF2-40B4-BE49-F238E27FC236}">
                <a16:creationId xmlns:a16="http://schemas.microsoft.com/office/drawing/2014/main" id="{EA6E8AF9-25B9-694B-B77A-BE8D677A4CD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2696" b="82723" l="4667" r="91000">
                        <a14:foregroundMark x1="50933" y1="19634" x2="43400" y2="51702"/>
                        <a14:foregroundMark x1="43400" y1="51702" x2="53867" y2="21728"/>
                        <a14:foregroundMark x1="53867" y1="21728" x2="55000" y2="14398"/>
                        <a14:foregroundMark x1="55000" y1="14398" x2="50067" y2="34293"/>
                        <a14:foregroundMark x1="50067" y1="34293" x2="51800" y2="19895"/>
                        <a14:foregroundMark x1="10467" y1="60733" x2="6067" y2="53534"/>
                        <a14:foregroundMark x1="6067" y1="53534" x2="6467" y2="46597"/>
                        <a14:foregroundMark x1="6467" y1="46597" x2="9333" y2="41885"/>
                        <a14:foregroundMark x1="9333" y1="41885" x2="21000" y2="34162"/>
                        <a14:foregroundMark x1="11200" y1="61518" x2="21267" y2="63613"/>
                        <a14:foregroundMark x1="21267" y1="63613" x2="27533" y2="62173"/>
                        <a14:foregroundMark x1="27533" y1="62173" x2="34800" y2="62173"/>
                        <a14:foregroundMark x1="34800" y1="62173" x2="39533" y2="61649"/>
                        <a14:foregroundMark x1="39533" y1="61649" x2="42333" y2="55628"/>
                        <a14:foregroundMark x1="42333" y1="55628" x2="42467" y2="48168"/>
                        <a14:foregroundMark x1="42467" y1="48168" x2="46933" y2="34555"/>
                        <a14:foregroundMark x1="46933" y1="34555" x2="47600" y2="22906"/>
                        <a14:foregroundMark x1="47600" y1="22906" x2="51200" y2="17277"/>
                        <a14:foregroundMark x1="45600" y1="62173" x2="48200" y2="70419"/>
                        <a14:foregroundMark x1="48200" y1="70419" x2="64800" y2="75654"/>
                        <a14:foregroundMark x1="64800" y1="75654" x2="73067" y2="75785"/>
                        <a14:foregroundMark x1="73067" y1="75785" x2="83933" y2="70681"/>
                        <a14:foregroundMark x1="83933" y1="70681" x2="88533" y2="62827"/>
                        <a14:foregroundMark x1="88533" y1="62827" x2="90400" y2="54058"/>
                        <a14:foregroundMark x1="90400" y1="54058" x2="90867" y2="46597"/>
                        <a14:foregroundMark x1="90867" y1="46597" x2="87333" y2="38613"/>
                        <a14:foregroundMark x1="87333" y1="38613" x2="58067" y2="31283"/>
                        <a14:foregroundMark x1="91067" y1="44110" x2="91000" y2="54843"/>
                        <a14:foregroundMark x1="91000" y1="54843" x2="88533" y2="44372"/>
                        <a14:foregroundMark x1="51400" y1="58639" x2="55133" y2="55236"/>
                        <a14:foregroundMark x1="55133" y1="55236" x2="52533" y2="57723"/>
                        <a14:foregroundMark x1="52533" y1="57723" x2="52533" y2="57723"/>
                        <a14:foregroundMark x1="66600" y1="47906" x2="69867" y2="46073"/>
                        <a14:foregroundMark x1="69867" y1="46073" x2="71067" y2="44110"/>
                        <a14:foregroundMark x1="7200" y1="47644" x2="4667" y2="51832"/>
                        <a14:foregroundMark x1="4667" y1="51832" x2="7200" y2="61257"/>
                        <a14:foregroundMark x1="54333" y1="56283" x2="58333" y2="55366"/>
                        <a14:foregroundMark x1="58333" y1="55366" x2="63467" y2="49215"/>
                        <a14:foregroundMark x1="63467" y1="49215" x2="64200" y2="54450"/>
                        <a14:foregroundMark x1="64200" y1="54450" x2="60667" y2="57068"/>
                        <a14:foregroundMark x1="60667" y1="57068" x2="53467" y2="58115"/>
                        <a14:foregroundMark x1="71533" y1="44110" x2="74600" y2="40707"/>
                        <a14:foregroundMark x1="74600" y1="40707" x2="71533" y2="43586"/>
                        <a14:foregroundMark x1="71533" y1="43586" x2="74000" y2="40707"/>
                        <a14:foregroundMark x1="74000" y1="40707" x2="74200" y2="41230"/>
                        <a14:foregroundMark x1="73867" y1="83901" x2="71067" y2="81806"/>
                        <a14:foregroundMark x1="71067" y1="81806" x2="68733" y2="85079"/>
                        <a14:foregroundMark x1="68733" y1="85079" x2="61000" y2="85079"/>
                        <a14:foregroundMark x1="61000" y1="85079" x2="57467" y2="82853"/>
                        <a14:foregroundMark x1="57467" y1="82853" x2="61533" y2="81806"/>
                        <a14:foregroundMark x1="61533" y1="81806" x2="66133" y2="81937"/>
                        <a14:foregroundMark x1="66133" y1="81937" x2="72000" y2="80497"/>
                        <a14:foregroundMark x1="72000" y1="80497" x2="72733" y2="82853"/>
                        <a14:foregroundMark x1="80400" y1="15052" x2="77800" y2="12696"/>
                        <a14:foregroundMark x1="77800" y1="12696" x2="50533" y2="14398"/>
                        <a14:foregroundMark x1="50533" y1="14398" x2="61133" y2="16754"/>
                        <a14:foregroundMark x1="61133" y1="16754" x2="71733" y2="15576"/>
                        <a14:foregroundMark x1="71733" y1="15576" x2="78867" y2="17016"/>
                        <a14:foregroundMark x1="78867" y1="17016" x2="79067" y2="17277"/>
                        <a14:backgroundMark x1="50851" y1="57723" x2="51818" y2="56991"/>
                        <a14:backgroundMark x1="50333" y1="58115" x2="50851" y2="57723"/>
                        <a14:backgroundMark x1="53990" y1="52755" x2="51867" y2="52356"/>
                        <a14:backgroundMark x1="55104" y1="52965" x2="54004" y2="52758"/>
                        <a14:backgroundMark x1="51867" y1="52356" x2="49200" y2="55497"/>
                        <a14:backgroundMark x1="49200" y1="55497" x2="48867" y2="56937"/>
                        <a14:backgroundMark x1="55800" y1="61257" x2="57200" y2="66361"/>
                        <a14:backgroundMark x1="57200" y1="66361" x2="59467" y2="62696"/>
                        <a14:backgroundMark x1="59467" y1="62696" x2="57978" y2="60373"/>
                        <a14:backgroundMark x1="55030" y1="60802" x2="54200" y2="61780"/>
                        <a14:backgroundMark x1="54200" y1="61780" x2="54067" y2="61780"/>
                        <a14:backgroundMark x1="65000" y1="61780" x2="65467" y2="61780"/>
                        <a14:backgroundMark x1="58933" y1="40314" x2="62467" y2="42670"/>
                        <a14:backgroundMark x1="62467" y1="42670" x2="65400" y2="41754"/>
                        <a14:backgroundMark x1="65400" y1="41754" x2="68733" y2="41754"/>
                        <a14:backgroundMark x1="68733" y1="41754" x2="63667" y2="45288"/>
                        <a14:backgroundMark x1="63667" y1="45288" x2="61000" y2="43063"/>
                        <a14:backgroundMark x1="61000" y1="43063" x2="63133" y2="39398"/>
                        <a14:backgroundMark x1="63133" y1="39398" x2="69133" y2="41230"/>
                        <a14:backgroundMark x1="46200" y1="21073" x2="46933" y2="2028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1" t="9270" r="5372" b="13808"/>
          <a:stretch/>
        </p:blipFill>
        <p:spPr>
          <a:xfrm>
            <a:off x="2440182" y="32490170"/>
            <a:ext cx="15643929" cy="6714987"/>
          </a:xfrm>
        </p:spPr>
      </p:pic>
      <p:pic>
        <p:nvPicPr>
          <p:cNvPr id="51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CDC5E5F5-2F0D-486C-854A-5F4307FC39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1308960" y="22818262"/>
            <a:ext cx="3748865" cy="2676405"/>
          </a:xfrm>
          <a:prstGeom prst="rect">
            <a:avLst/>
          </a:prstGeom>
        </p:spPr>
      </p:pic>
      <p:pic>
        <p:nvPicPr>
          <p:cNvPr id="52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27E8FF80-05D0-42F3-A6AD-56D1564411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1308960" y="20171996"/>
            <a:ext cx="3748865" cy="2676405"/>
          </a:xfrm>
          <a:prstGeom prst="rect">
            <a:avLst/>
          </a:prstGeom>
        </p:spPr>
      </p:pic>
      <p:cxnSp>
        <p:nvCxnSpPr>
          <p:cNvPr id="65" name="Straight Connector 58">
            <a:extLst>
              <a:ext uri="{FF2B5EF4-FFF2-40B4-BE49-F238E27FC236}">
                <a16:creationId xmlns:a16="http://schemas.microsoft.com/office/drawing/2014/main" id="{F954FC3A-C0A0-4E41-86D0-66BC02ABB9B8}"/>
              </a:ext>
            </a:extLst>
          </p:cNvPr>
          <p:cNvCxnSpPr>
            <a:cxnSpLocks/>
          </p:cNvCxnSpPr>
          <p:nvPr/>
        </p:nvCxnSpPr>
        <p:spPr>
          <a:xfrm>
            <a:off x="6970782" y="22756142"/>
            <a:ext cx="2625049" cy="714841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58">
            <a:extLst>
              <a:ext uri="{FF2B5EF4-FFF2-40B4-BE49-F238E27FC236}">
                <a16:creationId xmlns:a16="http://schemas.microsoft.com/office/drawing/2014/main" id="{87B14CC2-1FE6-4269-8CBF-3CBDB9CF4C89}"/>
              </a:ext>
            </a:extLst>
          </p:cNvPr>
          <p:cNvCxnSpPr>
            <a:cxnSpLocks/>
          </p:cNvCxnSpPr>
          <p:nvPr/>
        </p:nvCxnSpPr>
        <p:spPr>
          <a:xfrm flipV="1">
            <a:off x="6980942" y="25156108"/>
            <a:ext cx="2625049" cy="714841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58">
            <a:extLst>
              <a:ext uri="{FF2B5EF4-FFF2-40B4-BE49-F238E27FC236}">
                <a16:creationId xmlns:a16="http://schemas.microsoft.com/office/drawing/2014/main" id="{219E0542-FF64-4C64-90B9-D4B4F8A6C462}"/>
              </a:ext>
            </a:extLst>
          </p:cNvPr>
          <p:cNvCxnSpPr>
            <a:cxnSpLocks/>
          </p:cNvCxnSpPr>
          <p:nvPr/>
        </p:nvCxnSpPr>
        <p:spPr>
          <a:xfrm rot="16200000">
            <a:off x="11489782" y="27208692"/>
            <a:ext cx="2877712" cy="0"/>
          </a:xfrm>
          <a:prstGeom prst="line">
            <a:avLst/>
          </a:prstGeom>
          <a:ln w="193675">
            <a:solidFill>
              <a:srgbClr val="92D050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58">
            <a:extLst>
              <a:ext uri="{FF2B5EF4-FFF2-40B4-BE49-F238E27FC236}">
                <a16:creationId xmlns:a16="http://schemas.microsoft.com/office/drawing/2014/main" id="{B81AD7BF-585E-41D6-BA7F-0C8FD8544457}"/>
              </a:ext>
            </a:extLst>
          </p:cNvPr>
          <p:cNvCxnSpPr>
            <a:cxnSpLocks/>
          </p:cNvCxnSpPr>
          <p:nvPr/>
        </p:nvCxnSpPr>
        <p:spPr>
          <a:xfrm rot="18900000">
            <a:off x="14878630" y="27630123"/>
            <a:ext cx="2877712" cy="0"/>
          </a:xfrm>
          <a:prstGeom prst="line">
            <a:avLst/>
          </a:prstGeom>
          <a:ln w="193675">
            <a:solidFill>
              <a:srgbClr val="FFC000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58">
            <a:extLst>
              <a:ext uri="{FF2B5EF4-FFF2-40B4-BE49-F238E27FC236}">
                <a16:creationId xmlns:a16="http://schemas.microsoft.com/office/drawing/2014/main" id="{EDFB260F-ECB4-4BA2-8C44-D87E52D158A2}"/>
              </a:ext>
            </a:extLst>
          </p:cNvPr>
          <p:cNvCxnSpPr>
            <a:cxnSpLocks/>
          </p:cNvCxnSpPr>
          <p:nvPr/>
        </p:nvCxnSpPr>
        <p:spPr>
          <a:xfrm rot="18900000">
            <a:off x="24696131" y="20476063"/>
            <a:ext cx="2877712" cy="0"/>
          </a:xfrm>
          <a:prstGeom prst="line">
            <a:avLst/>
          </a:prstGeom>
          <a:ln w="193675">
            <a:solidFill>
              <a:srgbClr val="FFC000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58">
            <a:extLst>
              <a:ext uri="{FF2B5EF4-FFF2-40B4-BE49-F238E27FC236}">
                <a16:creationId xmlns:a16="http://schemas.microsoft.com/office/drawing/2014/main" id="{9B973A8D-2134-495C-AD42-2D11D5484E85}"/>
              </a:ext>
            </a:extLst>
          </p:cNvPr>
          <p:cNvCxnSpPr>
            <a:cxnSpLocks/>
          </p:cNvCxnSpPr>
          <p:nvPr/>
        </p:nvCxnSpPr>
        <p:spPr>
          <a:xfrm flipH="1" flipV="1">
            <a:off x="22834329" y="26400255"/>
            <a:ext cx="1623974" cy="2504211"/>
          </a:xfrm>
          <a:prstGeom prst="line">
            <a:avLst/>
          </a:prstGeom>
          <a:ln w="193675">
            <a:solidFill>
              <a:srgbClr val="FFC000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58">
            <a:extLst>
              <a:ext uri="{FF2B5EF4-FFF2-40B4-BE49-F238E27FC236}">
                <a16:creationId xmlns:a16="http://schemas.microsoft.com/office/drawing/2014/main" id="{21E4BDE4-FF7C-4EEB-AE74-9531A821566C}"/>
              </a:ext>
            </a:extLst>
          </p:cNvPr>
          <p:cNvCxnSpPr>
            <a:cxnSpLocks/>
          </p:cNvCxnSpPr>
          <p:nvPr/>
        </p:nvCxnSpPr>
        <p:spPr>
          <a:xfrm flipV="1">
            <a:off x="18346890" y="33129716"/>
            <a:ext cx="3519604" cy="608921"/>
          </a:xfrm>
          <a:prstGeom prst="line">
            <a:avLst/>
          </a:prstGeom>
          <a:ln w="193675">
            <a:solidFill>
              <a:srgbClr val="FFC000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aptop png">
            <a:extLst>
              <a:ext uri="{FF2B5EF4-FFF2-40B4-BE49-F238E27FC236}">
                <a16:creationId xmlns:a16="http://schemas.microsoft.com/office/drawing/2014/main" id="{4977D88A-5D29-45EE-9F7E-0304FCC43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8330" y="29289783"/>
            <a:ext cx="7142485" cy="456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hthoek 38">
            <a:extLst>
              <a:ext uri="{FF2B5EF4-FFF2-40B4-BE49-F238E27FC236}">
                <a16:creationId xmlns:a16="http://schemas.microsoft.com/office/drawing/2014/main" id="{52710C3B-CA04-4299-91E8-61EA3EA77595}"/>
              </a:ext>
            </a:extLst>
          </p:cNvPr>
          <p:cNvSpPr/>
          <p:nvPr/>
        </p:nvSpPr>
        <p:spPr>
          <a:xfrm>
            <a:off x="17235774" y="30182318"/>
            <a:ext cx="4305095" cy="2034849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Drone aansturing via </a:t>
            </a:r>
            <a:r>
              <a:rPr lang="nl-BE" sz="4000" dirty="0" err="1">
                <a:solidFill>
                  <a:schemeClr val="bg1"/>
                </a:solidFill>
              </a:rPr>
              <a:t>Nodecopter</a:t>
            </a:r>
            <a:endParaRPr lang="nl-BE" sz="4000" dirty="0">
              <a:solidFill>
                <a:schemeClr val="bg1"/>
              </a:solidFill>
            </a:endParaRPr>
          </a:p>
        </p:txBody>
      </p:sp>
      <p:pic>
        <p:nvPicPr>
          <p:cNvPr id="32" name="Afbeelding 31">
            <a:extLst>
              <a:ext uri="{FF2B5EF4-FFF2-40B4-BE49-F238E27FC236}">
                <a16:creationId xmlns:a16="http://schemas.microsoft.com/office/drawing/2014/main" id="{3C846853-3AFF-440B-ACBC-833F5505217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142" y="14859242"/>
            <a:ext cx="3414683" cy="36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70260"/>
      </p:ext>
    </p:extLst>
  </p:cSld>
  <p:clrMapOvr>
    <a:masterClrMapping/>
  </p:clrMapOvr>
</p:sld>
</file>

<file path=ppt/theme/theme1.xml><?xml version="1.0" encoding="utf-8"?>
<a:theme xmlns:a="http://schemas.openxmlformats.org/drawingml/2006/main" name="posterA0_UGent_EA_NL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niversiteit Gent">
      <a:majorFont>
        <a:latin typeface="UGent Panno Text SemiBold"/>
        <a:ea typeface=""/>
        <a:cs typeface=""/>
      </a:majorFont>
      <a:minorFont>
        <a:latin typeface="UGent Panno Text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E64C8"/>
        </a:solidFill>
      </a:spPr>
      <a:bodyPr rtlCol="0" anchor="ctr"/>
      <a:lstStyle>
        <a:defPPr algn="ctr">
          <a:defRPr sz="220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oster-EA-NL_1_1_15.potx" id="{94253CC2-579B-4E73-B1ED-E1FB2F260A57}" vid="{B610008A-6323-40FE-B733-D70D96165E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posterA0_UGent_EA_NL</Template>
  <TotalTime>200</TotalTime>
  <Words>103</Words>
  <Application>Microsoft Office PowerPoint</Application>
  <PresentationFormat>Aangepast</PresentationFormat>
  <Paragraphs>15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6" baseType="lpstr">
      <vt:lpstr>Arial</vt:lpstr>
      <vt:lpstr>UGent Panno Text</vt:lpstr>
      <vt:lpstr>UGent Panno Text Medium</vt:lpstr>
      <vt:lpstr>UGent Panno Text SemiBold</vt:lpstr>
      <vt:lpstr>posterA0_UGent_EA_NL</vt:lpstr>
      <vt:lpstr>Voorraadbeheer in magazijnen door drones</vt:lpstr>
    </vt:vector>
  </TitlesOfParts>
  <Company>UGent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Dirk Stroobandt</dc:creator>
  <cp:lastModifiedBy>Robbe De Vilder</cp:lastModifiedBy>
  <cp:revision>111</cp:revision>
  <dcterms:created xsi:type="dcterms:W3CDTF">2018-05-09T14:55:15Z</dcterms:created>
  <dcterms:modified xsi:type="dcterms:W3CDTF">2018-05-21T17:29:30Z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d to">
    <vt:lpwstr>Universiteit Gent</vt:lpwstr>
  </property>
  <property fmtid="{D5CDD505-2E9C-101B-9397-08002B2CF9AE}" pid="3" name="Developed by">
    <vt:lpwstr>12 Dozijn</vt:lpwstr>
  </property>
  <property fmtid="{D5CDD505-2E9C-101B-9397-08002B2CF9AE}" pid="4" name="Author">
    <vt:lpwstr>Hans Gouman</vt:lpwstr>
  </property>
  <property fmtid="{D5CDD505-2E9C-101B-9397-08002B2CF9AE}" pid="5" name="Date">
    <vt:filetime>2016-12-15T23:00:00Z</vt:filetime>
  </property>
  <property fmtid="{D5CDD505-2E9C-101B-9397-08002B2CF9AE}" pid="6" name="Version">
    <vt:lpwstr>1.1</vt:lpwstr>
  </property>
  <property fmtid="{D5CDD505-2E9C-101B-9397-08002B2CF9AE}" pid="7" name="Build">
    <vt:lpwstr>15</vt:lpwstr>
  </property>
  <property fmtid="{D5CDD505-2E9C-101B-9397-08002B2CF9AE}" pid="8" name="Status">
    <vt:lpwstr>Final</vt:lpwstr>
  </property>
  <property fmtid="{D5CDD505-2E9C-101B-9397-08002B2CF9AE}" pid="9" name="Cmt 4">
    <vt:lpwstr>faculties vs created from corporate build 4</vt:lpwstr>
  </property>
  <property fmtid="{D5CDD505-2E9C-101B-9397-08002B2CF9AE}" pid="10" name="Cmt 5">
    <vt:lpwstr>author box 1 column</vt:lpwstr>
  </property>
  <property fmtid="{D5CDD505-2E9C-101B-9397-08002B2CF9AE}" pid="11" name="Cmt 7">
    <vt:lpwstr>line spacings changed</vt:lpwstr>
  </property>
  <property fmtid="{D5CDD505-2E9C-101B-9397-08002B2CF9AE}" pid="12" name="Cmt 8">
    <vt:lpwstr>no font embedding</vt:lpwstr>
  </property>
  <property fmtid="{D5CDD505-2E9C-101B-9397-08002B2CF9AE}" pid="13" name="Cmt 9">
    <vt:lpwstr>socmed editable</vt:lpwstr>
  </property>
  <property fmtid="{D5CDD505-2E9C-101B-9397-08002B2CF9AE}" pid="14" name="Cmt 10">
    <vt:lpwstr>comments feedback</vt:lpwstr>
  </property>
  <property fmtid="{D5CDD505-2E9C-101B-9397-08002B2CF9AE}" pid="15" name="Cmt 11">
    <vt:lpwstr>position text box</vt:lpwstr>
  </property>
  <property fmtid="{D5CDD505-2E9C-101B-9397-08002B2CF9AE}" pid="16" name="Cmt 12">
    <vt:lpwstr>comments UG/AZ 16.11.25</vt:lpwstr>
  </property>
  <property fmtid="{D5CDD505-2E9C-101B-9397-08002B2CF9AE}" pid="17" name="Cmt 15">
    <vt:lpwstr>'Contact' editable</vt:lpwstr>
  </property>
</Properties>
</file>